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3" r:id="rId1"/>
  </p:sldMasterIdLst>
  <p:notesMasterIdLst>
    <p:notesMasterId r:id="rId14"/>
  </p:notesMasterIdLst>
  <p:sldIdLst>
    <p:sldId id="637" r:id="rId2"/>
    <p:sldId id="638" r:id="rId3"/>
    <p:sldId id="639" r:id="rId4"/>
    <p:sldId id="640" r:id="rId5"/>
    <p:sldId id="641" r:id="rId6"/>
    <p:sldId id="645" r:id="rId7"/>
    <p:sldId id="646" r:id="rId8"/>
    <p:sldId id="647" r:id="rId9"/>
    <p:sldId id="648" r:id="rId10"/>
    <p:sldId id="649" r:id="rId11"/>
    <p:sldId id="650" r:id="rId12"/>
    <p:sldId id="651" r:id="rId13"/>
  </p:sldIdLst>
  <p:sldSz cx="9144000" cy="6858000" type="screen4x3"/>
  <p:notesSz cx="7102475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  <a:srgbClr val="CCECFF"/>
    <a:srgbClr val="99FF99"/>
    <a:srgbClr val="CCFF33"/>
    <a:srgbClr val="FFFFFF"/>
    <a:srgbClr val="FF99CC"/>
    <a:srgbClr val="FFCCCC"/>
    <a:srgbClr val="083763"/>
    <a:srgbClr val="002060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0944" autoAdjust="0"/>
    <p:restoredTop sz="97331" autoAdjust="0"/>
  </p:normalViewPr>
  <p:slideViewPr>
    <p:cSldViewPr>
      <p:cViewPr varScale="1">
        <p:scale>
          <a:sx n="86" d="100"/>
          <a:sy n="86" d="100"/>
        </p:scale>
        <p:origin x="-90" y="-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511730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511730"/>
          </a:xfrm>
          <a:prstGeom prst="rect">
            <a:avLst/>
          </a:prstGeom>
        </p:spPr>
        <p:txBody>
          <a:bodyPr vert="horz" lIns="94778" tIns="47389" rIns="94778" bIns="47389" rtlCol="0"/>
          <a:lstStyle>
            <a:lvl1pPr algn="r">
              <a:defRPr sz="1200"/>
            </a:lvl1pPr>
          </a:lstStyle>
          <a:p>
            <a:fld id="{FB300EBF-35BF-4393-A6F9-0F8183867143}" type="datetimeFigureOut">
              <a:rPr lang="ru-RU" smtClean="0"/>
              <a:pPr/>
              <a:t>13.02.2017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8" tIns="47389" rIns="94778" bIns="473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48" y="4861442"/>
            <a:ext cx="5681980" cy="4605576"/>
          </a:xfrm>
          <a:prstGeom prst="rect">
            <a:avLst/>
          </a:prstGeom>
        </p:spPr>
        <p:txBody>
          <a:bodyPr vert="horz" lIns="94778" tIns="47389" rIns="94778" bIns="47389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7739" cy="511730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3093" y="9721107"/>
            <a:ext cx="3077739" cy="511730"/>
          </a:xfrm>
          <a:prstGeom prst="rect">
            <a:avLst/>
          </a:prstGeom>
        </p:spPr>
        <p:txBody>
          <a:bodyPr vert="horz" lIns="94778" tIns="47389" rIns="94778" bIns="47389" rtlCol="0" anchor="b"/>
          <a:lstStyle>
            <a:lvl1pPr algn="r">
              <a:defRPr sz="1200"/>
            </a:lvl1pPr>
          </a:lstStyle>
          <a:p>
            <a:fld id="{1AF7CFF8-FCC1-4FAE-B5DB-FCA2534D958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40834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804912" indent="-30958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238326" indent="-24766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733657" indent="-24766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228987" indent="-24766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724318" indent="-247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19648" indent="-247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714979" indent="-247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10309" indent="-24766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E3E13C-773B-483A-843D-31C53D10743A}" type="slidenum">
              <a:rPr lang="ru-RU" smtClean="0"/>
              <a:pPr eaLnBrk="1" hangingPunct="1"/>
              <a:t>8</a:t>
            </a:fld>
            <a:endParaRPr lang="ru-RU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9" name="AutoShape 12"/>
          <p:cNvSpPr>
            <a:spLocks noChangeArrowheads="1"/>
          </p:cNvSpPr>
          <p:nvPr/>
        </p:nvSpPr>
        <p:spPr bwMode="auto">
          <a:xfrm>
            <a:off x="304800" y="381000"/>
            <a:ext cx="8534400" cy="5943600"/>
          </a:xfrm>
          <a:prstGeom prst="roundRect">
            <a:avLst>
              <a:gd name="adj" fmla="val 16667"/>
            </a:avLst>
          </a:prstGeom>
          <a:noFill/>
          <a:ln w="28575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13"/>
          <p:cNvSpPr>
            <a:spLocks noChangeArrowheads="1"/>
          </p:cNvSpPr>
          <p:nvPr/>
        </p:nvSpPr>
        <p:spPr bwMode="auto">
          <a:xfrm>
            <a:off x="381000" y="457200"/>
            <a:ext cx="8382000" cy="57912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1447800" y="2514600"/>
            <a:ext cx="6934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-2667000" y="1981200"/>
            <a:ext cx="3657600" cy="3657600"/>
          </a:xfrm>
          <a:custGeom>
            <a:avLst/>
            <a:gdLst>
              <a:gd name="G0" fmla="+- 14556 0 0"/>
              <a:gd name="G1" fmla="+- -31111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6556" y="3502"/>
              </a:cxn>
              <a:cxn ang="0">
                <a:pos x="64000" y="32000"/>
              </a:cxn>
              <a:cxn ang="0">
                <a:pos x="46556" y="60497"/>
              </a:cxn>
              <a:cxn ang="0">
                <a:pos x="46556" y="60497"/>
              </a:cxn>
              <a:cxn ang="0">
                <a:pos x="46555" y="60497"/>
              </a:cxn>
              <a:cxn ang="0">
                <a:pos x="46556" y="60498"/>
              </a:cxn>
              <a:cxn ang="0">
                <a:pos x="46556" y="3502"/>
              </a:cxn>
              <a:cxn ang="0">
                <a:pos x="46555" y="3502"/>
              </a:cxn>
              <a:cxn ang="0">
                <a:pos x="46556" y="3502"/>
              </a:cxn>
            </a:cxnLst>
            <a:rect l="T13" t="T15" r="T17" b="T19"/>
            <a:pathLst>
              <a:path w="64000" h="64000">
                <a:moveTo>
                  <a:pt x="46556" y="3502"/>
                </a:moveTo>
                <a:cubicBezTo>
                  <a:pt x="57262" y="8970"/>
                  <a:pt x="64000" y="19978"/>
                  <a:pt x="64000" y="32000"/>
                </a:cubicBezTo>
                <a:cubicBezTo>
                  <a:pt x="64000" y="44021"/>
                  <a:pt x="57262" y="55029"/>
                  <a:pt x="46556" y="60497"/>
                </a:cubicBezTo>
                <a:cubicBezTo>
                  <a:pt x="46556" y="60497"/>
                  <a:pt x="46556" y="60497"/>
                  <a:pt x="46555" y="60497"/>
                </a:cubicBezTo>
                <a:lnTo>
                  <a:pt x="46556" y="60498"/>
                </a:lnTo>
                <a:lnTo>
                  <a:pt x="46556" y="3502"/>
                </a:lnTo>
                <a:lnTo>
                  <a:pt x="46555" y="3502"/>
                </a:lnTo>
                <a:cubicBezTo>
                  <a:pt x="46556" y="3502"/>
                  <a:pt x="46556" y="3502"/>
                  <a:pt x="46556" y="350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3" name="AutoShape 16"/>
          <p:cNvSpPr>
            <a:spLocks noChangeArrowheads="1"/>
          </p:cNvSpPr>
          <p:nvPr/>
        </p:nvSpPr>
        <p:spPr bwMode="auto">
          <a:xfrm>
            <a:off x="-3352800" y="53340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89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443038" y="985839"/>
            <a:ext cx="7015162" cy="14446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89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048000"/>
            <a:ext cx="701516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4" name="Rectangle 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30F08-A11D-44CA-B117-4C41AC8CA7F0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15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D7DFF-878B-426C-848D-4B1A58C5AD18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6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6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90FF41-83BC-4735-84C3-6D15F900DCF5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6D64BB-D345-4277-8427-210601912F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2679366"/>
      </p:ext>
    </p:extLst>
  </p:cSld>
  <p:clrMapOvr>
    <a:masterClrMapping/>
  </p:clrMapOvr>
  <p:transition spd="med">
    <p:split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DA347-967D-46C9-97BB-4648186CC6F9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F3441-56EC-43A5-84F4-63C98539548B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79A221-CB3D-4F91-A5E1-5E71014082EC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B18E7-B979-4077-82CD-49EFA0A492D7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3079F-8931-47ED-B4F9-A6EA2AFFE487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5B4AA3-62BD-4508-B9BD-1C5548C5A8B5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C3D-1F85-4181-AEC4-879AD8704499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F40B0-878F-4A89-8C4A-318DFC94259B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099" name="AutoShape 3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00" name="AutoShape 4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8101" name="Line 5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88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8EFF6A8C-0E10-4FD0-A120-1027A3C5F02F}" type="datetime1">
              <a:rPr lang="fr-FR" smtClean="0"/>
              <a:pPr>
                <a:defRPr/>
              </a:pPr>
              <a:t>13/02/2017</a:t>
            </a:fld>
            <a:endParaRPr lang="fr-CA"/>
          </a:p>
        </p:txBody>
      </p:sp>
      <p:sp>
        <p:nvSpPr>
          <p:cNvPr id="388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88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+mn-lt"/>
              </a:defRPr>
            </a:lvl1pPr>
          </a:lstStyle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‹#›</a:t>
            </a:fld>
            <a:endParaRPr lang="fr-CA"/>
          </a:p>
        </p:txBody>
      </p:sp>
      <p:sp>
        <p:nvSpPr>
          <p:cNvPr id="388107" name="AutoShape 11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8108" name="AutoShape 12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grpSp>
        <p:nvGrpSpPr>
          <p:cNvPr id="1035" name="Group 13"/>
          <p:cNvGrpSpPr>
            <a:grpSpLocks/>
          </p:cNvGrpSpPr>
          <p:nvPr/>
        </p:nvGrpSpPr>
        <p:grpSpPr bwMode="auto">
          <a:xfrm>
            <a:off x="76200" y="152400"/>
            <a:ext cx="8991600" cy="6629400"/>
            <a:chOff x="48" y="96"/>
            <a:chExt cx="5664" cy="4176"/>
          </a:xfrm>
        </p:grpSpPr>
        <p:sp>
          <p:nvSpPr>
            <p:cNvPr id="388110" name="AutoShape 14"/>
            <p:cNvSpPr>
              <a:spLocks noChangeArrowheads="1"/>
            </p:cNvSpPr>
            <p:nvPr/>
          </p:nvSpPr>
          <p:spPr bwMode="auto">
            <a:xfrm>
              <a:off x="48" y="96"/>
              <a:ext cx="5664" cy="4176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88111" name="AutoShape 15"/>
            <p:cNvSpPr>
              <a:spLocks noChangeArrowheads="1"/>
            </p:cNvSpPr>
            <p:nvPr/>
          </p:nvSpPr>
          <p:spPr bwMode="auto">
            <a:xfrm>
              <a:off x="96" y="144"/>
              <a:ext cx="5568" cy="408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88112" name="Line 16"/>
          <p:cNvSpPr>
            <a:spLocks noChangeShapeType="1"/>
          </p:cNvSpPr>
          <p:nvPr/>
        </p:nvSpPr>
        <p:spPr bwMode="auto">
          <a:xfrm>
            <a:off x="1371600" y="1524000"/>
            <a:ext cx="7315200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88113" name="AutoShape 17"/>
          <p:cNvSpPr>
            <a:spLocks noChangeArrowheads="1"/>
          </p:cNvSpPr>
          <p:nvPr/>
        </p:nvSpPr>
        <p:spPr bwMode="auto">
          <a:xfrm>
            <a:off x="-2819400" y="1447800"/>
            <a:ext cx="3657600" cy="3657600"/>
          </a:xfrm>
          <a:custGeom>
            <a:avLst/>
            <a:gdLst>
              <a:gd name="G0" fmla="+- 17444 0 0"/>
              <a:gd name="G1" fmla="+- -28889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49444" y="5172"/>
              </a:cxn>
              <a:cxn ang="0">
                <a:pos x="64000" y="32000"/>
              </a:cxn>
              <a:cxn ang="0">
                <a:pos x="49444" y="58827"/>
              </a:cxn>
              <a:cxn ang="0">
                <a:pos x="49444" y="58827"/>
              </a:cxn>
              <a:cxn ang="0">
                <a:pos x="49443" y="58827"/>
              </a:cxn>
              <a:cxn ang="0">
                <a:pos x="49444" y="58828"/>
              </a:cxn>
              <a:cxn ang="0">
                <a:pos x="49444" y="5172"/>
              </a:cxn>
              <a:cxn ang="0">
                <a:pos x="49443" y="5172"/>
              </a:cxn>
              <a:cxn ang="0">
                <a:pos x="49444" y="5172"/>
              </a:cxn>
            </a:cxnLst>
            <a:rect l="T13" t="T15" r="T17" b="T19"/>
            <a:pathLst>
              <a:path w="64000" h="64000">
                <a:moveTo>
                  <a:pt x="49444" y="5172"/>
                </a:moveTo>
                <a:cubicBezTo>
                  <a:pt x="58522" y="11076"/>
                  <a:pt x="64000" y="21170"/>
                  <a:pt x="64000" y="32000"/>
                </a:cubicBezTo>
                <a:cubicBezTo>
                  <a:pt x="64000" y="42829"/>
                  <a:pt x="58522" y="52923"/>
                  <a:pt x="49444" y="58827"/>
                </a:cubicBezTo>
                <a:cubicBezTo>
                  <a:pt x="49444" y="58827"/>
                  <a:pt x="49443" y="58827"/>
                  <a:pt x="49443" y="58827"/>
                </a:cubicBezTo>
                <a:lnTo>
                  <a:pt x="49444" y="58828"/>
                </a:lnTo>
                <a:lnTo>
                  <a:pt x="49444" y="5172"/>
                </a:lnTo>
                <a:lnTo>
                  <a:pt x="49443" y="5172"/>
                </a:lnTo>
                <a:cubicBezTo>
                  <a:pt x="49443" y="5172"/>
                  <a:pt x="49444" y="5172"/>
                  <a:pt x="49444" y="5172"/>
                </a:cubicBezTo>
                <a:close/>
              </a:path>
            </a:pathLst>
          </a:custGeom>
          <a:solidFill>
            <a:schemeClr val="accent2">
              <a:alpha val="58000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388114" name="AutoShape 18"/>
          <p:cNvSpPr>
            <a:spLocks noChangeArrowheads="1"/>
          </p:cNvSpPr>
          <p:nvPr/>
        </p:nvSpPr>
        <p:spPr bwMode="auto">
          <a:xfrm>
            <a:off x="-3352800" y="0"/>
            <a:ext cx="4038600" cy="4038600"/>
          </a:xfrm>
          <a:custGeom>
            <a:avLst/>
            <a:gdLst>
              <a:gd name="G0" fmla="+- 21057 0 0"/>
              <a:gd name="G1" fmla="+- -28403 0 0"/>
              <a:gd name="G2" fmla="+- 32000 0 0"/>
              <a:gd name="T0" fmla="*/ 32000 32000  1"/>
              <a:gd name="T1" fmla="*/ G0 G0  1"/>
              <a:gd name="T2" fmla="+- 0 T0 T1"/>
              <a:gd name="T3" fmla="sqrt T2"/>
              <a:gd name="G3" fmla="*/ 32000 T3 32000"/>
              <a:gd name="T4" fmla="*/ 32000 32000  1"/>
              <a:gd name="T5" fmla="*/ G1 G1  1"/>
              <a:gd name="T6" fmla="+- 0 T4 T5"/>
              <a:gd name="T7" fmla="sqrt T6"/>
              <a:gd name="G4" fmla="*/ 32000 T7 32000"/>
              <a:gd name="T8" fmla="*/ 32000 32000  1"/>
              <a:gd name="T9" fmla="*/ G2 G2  1"/>
              <a:gd name="T10" fmla="+- 0 T8 T9"/>
              <a:gd name="T11" fmla="sqrt T10"/>
              <a:gd name="G5" fmla="*/ 32000 T11 32000"/>
              <a:gd name="G6" fmla="+- 0 0 G3"/>
              <a:gd name="G7" fmla="+- 0 0 G4"/>
              <a:gd name="G8" fmla="+- 0 0 G5"/>
              <a:gd name="G9" fmla="+- 0 G4 G0"/>
              <a:gd name="G10" fmla="?: G9 G4 G0"/>
              <a:gd name="G11" fmla="?: G9 G1 G6"/>
              <a:gd name="G12" fmla="+- 0 G5 G0"/>
              <a:gd name="G13" fmla="?: G12 G5 G0"/>
              <a:gd name="G14" fmla="?: G12 G2 G3"/>
              <a:gd name="G15" fmla="+- G11 0 1"/>
              <a:gd name="G16" fmla="+- G14 1 0"/>
              <a:gd name="G17" fmla="+- 0 G14 G3"/>
              <a:gd name="G18" fmla="?: G17 G8 G13"/>
              <a:gd name="G19" fmla="?: G17 G0 G13"/>
              <a:gd name="G20" fmla="?: G17 G3 G16"/>
              <a:gd name="G21" fmla="+- 0 G6 G11"/>
              <a:gd name="G22" fmla="?: G21 G7 G10"/>
              <a:gd name="G23" fmla="?: G21 G0 G10"/>
              <a:gd name="G24" fmla="?: G21 G6 G15"/>
              <a:gd name="G25" fmla="min G10 G13"/>
              <a:gd name="G26" fmla="max G8 G7"/>
              <a:gd name="G27" fmla="max G26 G0"/>
              <a:gd name="T12" fmla="+- 0 G27 -32000"/>
              <a:gd name="T13" fmla="*/ T12 w 64000"/>
              <a:gd name="T14" fmla="+- 0 G11 -32000"/>
              <a:gd name="T15" fmla="*/ G11 h 64000"/>
              <a:gd name="T16" fmla="+- 0 G25 -32000"/>
              <a:gd name="T17" fmla="*/ T16 w 64000"/>
              <a:gd name="T18" fmla="+- 0 G14 -32000"/>
              <a:gd name="T19" fmla="*/ G14 h 64000"/>
            </a:gdLst>
            <a:ahLst/>
            <a:cxnLst>
              <a:cxn ang="0">
                <a:pos x="53057" y="7904"/>
              </a:cxn>
              <a:cxn ang="0">
                <a:pos x="64000" y="32000"/>
              </a:cxn>
              <a:cxn ang="0">
                <a:pos x="53057" y="56095"/>
              </a:cxn>
              <a:cxn ang="0">
                <a:pos x="53057" y="56095"/>
              </a:cxn>
              <a:cxn ang="0">
                <a:pos x="53056" y="56095"/>
              </a:cxn>
              <a:cxn ang="0">
                <a:pos x="53057" y="56096"/>
              </a:cxn>
              <a:cxn ang="0">
                <a:pos x="53057" y="7904"/>
              </a:cxn>
              <a:cxn ang="0">
                <a:pos x="53056" y="7904"/>
              </a:cxn>
              <a:cxn ang="0">
                <a:pos x="53057" y="7904"/>
              </a:cxn>
            </a:cxnLst>
            <a:rect l="T13" t="T15" r="T17" b="T19"/>
            <a:pathLst>
              <a:path w="64000" h="64000">
                <a:moveTo>
                  <a:pt x="53057" y="7904"/>
                </a:moveTo>
                <a:cubicBezTo>
                  <a:pt x="60010" y="13981"/>
                  <a:pt x="64000" y="22765"/>
                  <a:pt x="64000" y="32000"/>
                </a:cubicBezTo>
                <a:cubicBezTo>
                  <a:pt x="64000" y="41234"/>
                  <a:pt x="60010" y="50018"/>
                  <a:pt x="53057" y="56095"/>
                </a:cubicBezTo>
                <a:cubicBezTo>
                  <a:pt x="53057" y="56095"/>
                  <a:pt x="53057" y="56095"/>
                  <a:pt x="53056" y="56095"/>
                </a:cubicBezTo>
                <a:lnTo>
                  <a:pt x="53057" y="56096"/>
                </a:lnTo>
                <a:lnTo>
                  <a:pt x="53057" y="7904"/>
                </a:lnTo>
                <a:lnTo>
                  <a:pt x="53056" y="7904"/>
                </a:lnTo>
                <a:cubicBezTo>
                  <a:pt x="53057" y="7904"/>
                  <a:pt x="53057" y="7904"/>
                  <a:pt x="53057" y="7904"/>
                </a:cubicBezTo>
                <a:close/>
              </a:path>
            </a:pathLst>
          </a:custGeom>
          <a:solidFill>
            <a:schemeClr val="hlink">
              <a:alpha val="60001"/>
            </a:scheme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900"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rgbClr val="777777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l"/>
        <a:defRPr sz="2200">
          <a:solidFill>
            <a:srgbClr val="777777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rgbClr val="777777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 групповой работы на уроке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Особенности групповой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32649975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ПРИНЦИПЫ КСО: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8229600" cy="4525963"/>
          </a:xfrm>
        </p:spPr>
        <p:txBody>
          <a:bodyPr/>
          <a:lstStyle/>
          <a:p>
            <a:pPr>
              <a:buFontTx/>
              <a:buAutoNum type="arabicPeriod"/>
            </a:pPr>
            <a:r>
              <a:rPr lang="ru-RU" sz="2400" dirty="0" smtClean="0">
                <a:solidFill>
                  <a:srgbClr val="000000"/>
                </a:solidFill>
              </a:rPr>
              <a:t>Завершённость, или ориентация на  высшие конечные результаты. 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2. Непрерывная и безотлагательная передача полученных знаний друг другу. 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3. Сотрудничество и взаимопомощь между учениками.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4. Разнообразие тем и заданий.</a:t>
            </a:r>
            <a:r>
              <a:rPr lang="ru-RU" sz="2400" dirty="0" smtClean="0"/>
              <a:t> 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5. </a:t>
            </a:r>
            <a:r>
              <a:rPr lang="ru-RU" sz="2400" dirty="0" err="1" smtClean="0">
                <a:solidFill>
                  <a:srgbClr val="000000"/>
                </a:solidFill>
              </a:rPr>
              <a:t>Разноуровневость</a:t>
            </a:r>
            <a:r>
              <a:rPr lang="ru-RU" sz="2400" dirty="0" smtClean="0">
                <a:solidFill>
                  <a:srgbClr val="000000"/>
                </a:solidFill>
              </a:rPr>
              <a:t> (</a:t>
            </a:r>
            <a:r>
              <a:rPr lang="ru-RU" sz="2400" dirty="0" err="1" smtClean="0">
                <a:solidFill>
                  <a:srgbClr val="000000"/>
                </a:solidFill>
              </a:rPr>
              <a:t>разновозрастность</a:t>
            </a:r>
            <a:r>
              <a:rPr lang="ru-RU" sz="2400" dirty="0" smtClean="0">
                <a:solidFill>
                  <a:srgbClr val="000000"/>
                </a:solidFill>
              </a:rPr>
              <a:t>) участников педагогического процесса.</a:t>
            </a:r>
          </a:p>
          <a:p>
            <a:pPr>
              <a:buFontTx/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6. Обучение по способностям </a:t>
            </a:r>
            <a:r>
              <a:rPr lang="ru-RU" sz="2400" dirty="0">
                <a:solidFill>
                  <a:srgbClr val="000000"/>
                </a:solidFill>
              </a:rPr>
              <a:t>индивида.</a:t>
            </a:r>
          </a:p>
          <a:p>
            <a:pPr>
              <a:buFontTx/>
              <a:buNone/>
            </a:pPr>
            <a:endParaRPr lang="ru-RU" dirty="0" smtClean="0">
              <a:solidFill>
                <a:srgbClr val="000000"/>
              </a:solidFill>
            </a:endParaRPr>
          </a:p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2527241340"/>
      </p:ext>
    </p:extLst>
  </p:cSld>
  <p:clrMapOvr>
    <a:masterClrMapping/>
  </p:clrMapOvr>
  <p:transition spd="med"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G1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475" y="4149725"/>
            <a:ext cx="2363788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1143000" y="5638800"/>
            <a:ext cx="7162800" cy="95885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B050"/>
                </a:solidFill>
                <a:latin typeface="Times New Roman"/>
                <a:cs typeface="Times New Roman"/>
              </a:rPr>
              <a:t>Преимущества КСО</a:t>
            </a:r>
          </a:p>
        </p:txBody>
      </p:sp>
      <p:sp>
        <p:nvSpPr>
          <p:cNvPr id="33796" name="AutoShape 4"/>
          <p:cNvSpPr>
            <a:spLocks noChangeArrowheads="1"/>
          </p:cNvSpPr>
          <p:nvPr/>
        </p:nvSpPr>
        <p:spPr bwMode="auto">
          <a:xfrm>
            <a:off x="5292725" y="333375"/>
            <a:ext cx="3671888" cy="3600450"/>
          </a:xfrm>
          <a:prstGeom prst="cloudCallout">
            <a:avLst>
              <a:gd name="adj1" fmla="val -53199"/>
              <a:gd name="adj2" fmla="val 56657"/>
            </a:avLst>
          </a:prstGeom>
          <a:solidFill>
            <a:schemeClr val="accent2">
              <a:lumMod val="20000"/>
              <a:lumOff val="80000"/>
              <a:alpha val="78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b="1" dirty="0">
                <a:solidFill>
                  <a:srgbClr val="000000"/>
                </a:solidFill>
                <a:latin typeface="Tahoma" pitchFamily="34" charset="0"/>
              </a:rPr>
              <a:t>Привычная функция учителя-рассказчика и основного носителя знаний заменяется консультационной и организационной функцией</a:t>
            </a:r>
          </a:p>
        </p:txBody>
      </p:sp>
      <p:sp>
        <p:nvSpPr>
          <p:cNvPr id="33797" name="AutoShape 5"/>
          <p:cNvSpPr>
            <a:spLocks noChangeArrowheads="1"/>
          </p:cNvSpPr>
          <p:nvPr/>
        </p:nvSpPr>
        <p:spPr bwMode="auto">
          <a:xfrm flipH="1">
            <a:off x="323850" y="404813"/>
            <a:ext cx="3600450" cy="3744912"/>
          </a:xfrm>
          <a:prstGeom prst="cloudCallout">
            <a:avLst>
              <a:gd name="adj1" fmla="val -53838"/>
              <a:gd name="adj2" fmla="val 46139"/>
            </a:avLst>
          </a:prstGeom>
          <a:solidFill>
            <a:schemeClr val="accent2">
              <a:lumMod val="20000"/>
              <a:lumOff val="80000"/>
              <a:alpha val="78999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ru-RU" b="1">
                <a:latin typeface="Tahoma" pitchFamily="34" charset="0"/>
              </a:rPr>
              <a:t>Высвобождение</a:t>
            </a:r>
          </a:p>
          <a:p>
            <a:pPr algn="ctr" eaLnBrk="0" hangingPunct="0">
              <a:defRPr/>
            </a:pPr>
            <a:r>
              <a:rPr lang="ru-RU" b="1">
                <a:latin typeface="Tahoma" pitchFamily="34" charset="0"/>
              </a:rPr>
              <a:t>учителя от значительной доли</a:t>
            </a:r>
          </a:p>
          <a:p>
            <a:pPr algn="ctr" eaLnBrk="0" hangingPunct="0">
              <a:defRPr/>
            </a:pPr>
            <a:r>
              <a:rPr lang="ru-RU" b="1">
                <a:latin typeface="Tahoma" pitchFamily="34" charset="0"/>
              </a:rPr>
              <a:t>фронтальной работы с классом и увеличение времени на индивидуальную помощь</a:t>
            </a:r>
          </a:p>
        </p:txBody>
      </p:sp>
    </p:spTree>
    <p:extLst>
      <p:ext uri="{BB962C8B-B14F-4D97-AF65-F5344CB8AC3E}">
        <p14:creationId xmlns:p14="http://schemas.microsoft.com/office/powerpoint/2010/main" xmlns="" val="1110457252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3600" dirty="0" smtClean="0">
                <a:solidFill>
                  <a:schemeClr val="tx2"/>
                </a:solidFill>
              </a:rPr>
              <a:t>СПАСИБО!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38DE17-B53E-4355-9633-9281DD4D1C4A}" type="slidenum">
              <a:rPr lang="fr-CA" smtClean="0"/>
              <a:pPr>
                <a:defRPr/>
              </a:pPr>
              <a:t>12</a:t>
            </a:fld>
            <a:endParaRPr lang="fr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935831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Активное обучение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772400" cy="4530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свобода и активность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оригинальность и творческий подход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открытие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самостоятельность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критическое мышление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общение и совместная работа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действия соответственно ситуации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жизненные задачи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endParaRPr lang="ru-RU" altLang="zh-CN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ru-RU" altLang="zh-CN" sz="2800" dirty="0" smtClean="0">
                <a:latin typeface="Times New Roman" pitchFamily="18" charset="0"/>
                <a:cs typeface="Times New Roman" pitchFamily="18" charset="0"/>
              </a:rPr>
              <a:t>оценка своей работы и других</a:t>
            </a:r>
            <a:r>
              <a:rPr lang="et-EE" altLang="zh-CN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083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 rot="5400000">
            <a:off x="-2304107" y="3248968"/>
            <a:ext cx="6408440" cy="4318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ГРУППОВАЯ РАБОТА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332656"/>
            <a:ext cx="4800600" cy="626499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600" dirty="0" smtClean="0"/>
              <a:t>Генерация 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Радость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Упражнения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Поиск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Противоречия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Опыт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Воодушевление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Активность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Ясность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Результат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Актуальность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Ближайшее развитие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Отношение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Творчество</a:t>
            </a:r>
          </a:p>
          <a:p>
            <a:pPr>
              <a:lnSpc>
                <a:spcPct val="90000"/>
              </a:lnSpc>
            </a:pPr>
            <a:r>
              <a:rPr lang="ru-RU" sz="2600" dirty="0" smtClean="0"/>
              <a:t>Анализ</a:t>
            </a:r>
          </a:p>
          <a:p>
            <a:pPr>
              <a:lnSpc>
                <a:spcPct val="90000"/>
              </a:lnSpc>
            </a:pPr>
            <a:endParaRPr lang="ru-RU" sz="2600" dirty="0" smtClean="0"/>
          </a:p>
          <a:p>
            <a:pPr>
              <a:lnSpc>
                <a:spcPct val="90000"/>
              </a:lnSpc>
            </a:pPr>
            <a:endParaRPr lang="ru-RU" sz="2600" dirty="0" smtClean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4100" name="AutoShape 4" descr="miphy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1" name="AutoShape 5" descr="miphy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102" name="AutoShape 6" descr="miphy_9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8191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Чему учит групповая работа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  <a:endParaRPr lang="en-US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4162425" cy="4924425"/>
          </a:xfrm>
        </p:spPr>
        <p:txBody>
          <a:bodyPr/>
          <a:lstStyle/>
          <a:p>
            <a:r>
              <a:rPr lang="ru-RU" sz="2600" dirty="0" smtClean="0"/>
              <a:t>Сотрудничать</a:t>
            </a:r>
          </a:p>
          <a:p>
            <a:r>
              <a:rPr lang="ru-RU" sz="2600" dirty="0" smtClean="0"/>
              <a:t>Ставить вопросы</a:t>
            </a:r>
          </a:p>
          <a:p>
            <a:r>
              <a:rPr lang="ru-RU" sz="2600" dirty="0" smtClean="0"/>
              <a:t>Решать проблемы</a:t>
            </a:r>
          </a:p>
          <a:p>
            <a:r>
              <a:rPr lang="ru-RU" sz="2600" dirty="0" smtClean="0"/>
              <a:t>Договариваться</a:t>
            </a:r>
          </a:p>
          <a:p>
            <a:r>
              <a:rPr lang="ru-RU" sz="2600" dirty="0" smtClean="0"/>
              <a:t>Распределять роли и ответственность</a:t>
            </a:r>
          </a:p>
          <a:p>
            <a:r>
              <a:rPr lang="ru-RU" sz="2600" dirty="0" smtClean="0"/>
              <a:t>Слушать других</a:t>
            </a:r>
          </a:p>
          <a:p>
            <a:r>
              <a:rPr lang="ru-RU" sz="2600" dirty="0" smtClean="0"/>
              <a:t>Убеждать других</a:t>
            </a:r>
          </a:p>
          <a:p>
            <a:r>
              <a:rPr lang="ru-RU" sz="2600" dirty="0" smtClean="0"/>
              <a:t>Отвечать за себя</a:t>
            </a:r>
          </a:p>
          <a:p>
            <a:endParaRPr lang="ru-RU" sz="2600" dirty="0" smtClean="0"/>
          </a:p>
          <a:p>
            <a:endParaRPr lang="ru-RU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73252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Виды групповой работы</a:t>
            </a: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1628775"/>
            <a:ext cx="7772400" cy="4530725"/>
          </a:xfrm>
        </p:spPr>
        <p:txBody>
          <a:bodyPr/>
          <a:lstStyle/>
          <a:p>
            <a:r>
              <a:rPr lang="ru-RU" altLang="zh-CN" dirty="0" smtClean="0"/>
              <a:t>Работа в парах </a:t>
            </a:r>
          </a:p>
          <a:p>
            <a:r>
              <a:rPr lang="ru-RU" altLang="zh-CN" dirty="0" smtClean="0"/>
              <a:t>Мозговой штурм</a:t>
            </a:r>
          </a:p>
          <a:p>
            <a:r>
              <a:rPr lang="ru-RU" altLang="zh-CN" dirty="0" smtClean="0"/>
              <a:t>И</a:t>
            </a:r>
            <a:r>
              <a:rPr lang="et-EE" altLang="zh-CN" dirty="0" smtClean="0"/>
              <a:t>гр</a:t>
            </a:r>
            <a:r>
              <a:rPr lang="ru-RU" altLang="zh-CN" dirty="0" smtClean="0"/>
              <a:t>а</a:t>
            </a:r>
            <a:r>
              <a:rPr lang="et-EE" altLang="zh-CN" dirty="0" smtClean="0"/>
              <a:t> «Продолжи»</a:t>
            </a:r>
            <a:endParaRPr lang="ru-RU" altLang="zh-CN" dirty="0" smtClean="0"/>
          </a:p>
          <a:p>
            <a:r>
              <a:rPr lang="ru-RU" altLang="zh-CN" dirty="0" smtClean="0"/>
              <a:t>Снежный ком</a:t>
            </a:r>
          </a:p>
          <a:p>
            <a:r>
              <a:rPr lang="et-EE" altLang="zh-CN" dirty="0" smtClean="0"/>
              <a:t>Мозаичная группа</a:t>
            </a:r>
            <a:r>
              <a:rPr lang="ru-RU" altLang="zh-CN" dirty="0" smtClean="0"/>
              <a:t> и др.</a:t>
            </a:r>
            <a:r>
              <a:rPr lang="et-EE" altLang="zh-CN" dirty="0" smtClean="0"/>
              <a:t> </a:t>
            </a:r>
            <a:endParaRPr lang="ru-RU" altLang="zh-CN" dirty="0" smtClean="0"/>
          </a:p>
          <a:p>
            <a:endParaRPr lang="ru-RU" altLang="zh-CN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8004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1700808"/>
            <a:ext cx="6696744" cy="208823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Р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абота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в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группах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должна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быть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800" b="1" dirty="0" err="1" smtClean="0">
                <a:solidFill>
                  <a:schemeClr val="tx2">
                    <a:lumMod val="75000"/>
                  </a:schemeClr>
                </a:solidFill>
              </a:rPr>
              <a:t>технологичной</a:t>
            </a: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...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989138"/>
            <a:ext cx="4032250" cy="460851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1789172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Педагогические технологии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6600"/>
            <a:ext cx="6400800" cy="1752600"/>
          </a:xfrm>
        </p:spPr>
        <p:txBody>
          <a:bodyPr/>
          <a:lstStyle/>
          <a:p>
            <a:pPr algn="ctr" eaLnBrk="1" hangingPunct="1"/>
            <a:r>
              <a:rPr lang="ru-RU" sz="3600" dirty="0" smtClean="0">
                <a:solidFill>
                  <a:srgbClr val="7030A0"/>
                </a:solidFill>
              </a:rPr>
              <a:t>Коллективный способ обучения</a:t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dirty="0" smtClean="0">
                <a:solidFill>
                  <a:srgbClr val="7030A0"/>
                </a:solidFill>
              </a:rPr>
              <a:t>(КСО)</a:t>
            </a:r>
          </a:p>
        </p:txBody>
      </p:sp>
    </p:spTree>
    <p:extLst>
      <p:ext uri="{BB962C8B-B14F-4D97-AF65-F5344CB8AC3E}">
        <p14:creationId xmlns:p14="http://schemas.microsoft.com/office/powerpoint/2010/main" xmlns="" val="4067970949"/>
      </p:ext>
    </p:extLst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648"/>
            <a:ext cx="8229600" cy="387052"/>
          </a:xfrm>
        </p:spPr>
        <p:txBody>
          <a:bodyPr/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</a:rPr>
              <a:t>Организационная структура учебного процесса и стадии её развития</a:t>
            </a:r>
          </a:p>
        </p:txBody>
      </p:sp>
      <p:graphicFrame>
        <p:nvGraphicFramePr>
          <p:cNvPr id="27651" name="Group 3"/>
          <p:cNvGraphicFramePr>
            <a:graphicFrameLocks noGrp="1"/>
          </p:cNvGraphicFramePr>
          <p:nvPr>
            <p:ph type="tbl" idx="1"/>
          </p:nvPr>
        </p:nvGraphicFramePr>
        <p:xfrm>
          <a:off x="685800" y="692150"/>
          <a:ext cx="8207376" cy="5919788"/>
        </p:xfrm>
        <a:graphic>
          <a:graphicData uri="http://schemas.openxmlformats.org/drawingml/2006/table">
            <a:tbl>
              <a:tblPr/>
              <a:tblGrid>
                <a:gridCol w="2313593"/>
                <a:gridCol w="2946118"/>
                <a:gridCol w="2947665"/>
              </a:tblGrid>
              <a:tr h="5791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общения</a:t>
                      </a:r>
                    </a:p>
                  </a:txBody>
                  <a:tcPr marT="45724" marB="45724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Организационная форма обучения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Способ обучения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</a:tr>
              <a:tr h="10669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Опосредованное общение через письменную речь (один человек)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Индивидуально-обособленная самостоятельная работа с источником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Индивидуально - самостоятельный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3595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 Общение в паре (два человека)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Индивидуально -парная (один учит другого)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Индивидуальный способ обучения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 (ИСО)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– до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XVI-XVII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в. включает две формы: парную и индивидуальную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6034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3. Групповое общение (три и более человека)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Групповая ( один одновременно учит многих)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Групповой способ обучения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(ГСО)-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XVII-XX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вв. включает три формы: групповую, парную и индивидуальную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3107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4. Общение в парах сменного состава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Коллективная (каждый учит каждого)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Коллективный способ обучения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ahoma" pitchFamily="34" charset="0"/>
                        </a:rPr>
                        <a:t> (КСО)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 включает все четыре формы: коллективную, групповую, парную и индивидуальную</a:t>
                      </a:r>
                    </a:p>
                  </a:txBody>
                  <a:tcPr marT="45724" marB="4572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247213"/>
      </p:ext>
    </p:extLst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68760"/>
            <a:ext cx="7924800" cy="391284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3600" b="1" i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algn="ctr" eaLnBrk="1" hangingPunct="1">
              <a:lnSpc>
                <a:spcPct val="80000"/>
              </a:lnSpc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ahoma" pitchFamily="34" charset="0"/>
              </a:rPr>
              <a:t>Коллективным способом обучения (КСО)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/>
              <a:t>является такая его организация, при которой обучение осуществляется путём общения в динамических или вариационных парах, когда каждый учит каждого.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3728960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'День открытых дверей'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ParentOpnHse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arentOpnH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rentOpnH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rentOpnH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8926</TotalTime>
  <Words>368</Words>
  <Application>Microsoft Office PowerPoint</Application>
  <PresentationFormat>Экран (4:3)</PresentationFormat>
  <Paragraphs>84</Paragraphs>
  <Slides>12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 'День открытых дверей'</vt:lpstr>
      <vt:lpstr>Метод групповой работы на уроке</vt:lpstr>
      <vt:lpstr>Активное обучение</vt:lpstr>
      <vt:lpstr>Слайд 3</vt:lpstr>
      <vt:lpstr>Чему учит групповая работа?</vt:lpstr>
      <vt:lpstr>Виды групповой работы</vt:lpstr>
      <vt:lpstr>Работа в группах должна быть технологичной... </vt:lpstr>
      <vt:lpstr>Педагогические технологии </vt:lpstr>
      <vt:lpstr>Организационная структура учебного процесса и стадии её развития</vt:lpstr>
      <vt:lpstr>Слайд 9</vt:lpstr>
      <vt:lpstr>ПРИНЦИПЫ КСО:</vt:lpstr>
      <vt:lpstr>Слайд 11</vt:lpstr>
      <vt:lpstr>Слайд 12</vt:lpstr>
    </vt:vector>
  </TitlesOfParts>
  <Company>Twoja nazwa firmy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ppsworld.ru</dc:creator>
  <cp:lastModifiedBy>iMac101</cp:lastModifiedBy>
  <cp:revision>681</cp:revision>
  <cp:lastPrinted>2016-08-22T09:41:40Z</cp:lastPrinted>
  <dcterms:created xsi:type="dcterms:W3CDTF">2013-05-07T09:53:16Z</dcterms:created>
  <dcterms:modified xsi:type="dcterms:W3CDTF">2017-02-13T10:43:22Z</dcterms:modified>
</cp:coreProperties>
</file>