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14"/>
  </p:notesMasterIdLst>
  <p:sldIdLst>
    <p:sldId id="637" r:id="rId2"/>
    <p:sldId id="638" r:id="rId3"/>
    <p:sldId id="639" r:id="rId4"/>
    <p:sldId id="640" r:id="rId5"/>
    <p:sldId id="641" r:id="rId6"/>
    <p:sldId id="645" r:id="rId7"/>
    <p:sldId id="646" r:id="rId8"/>
    <p:sldId id="647" r:id="rId9"/>
    <p:sldId id="648" r:id="rId10"/>
    <p:sldId id="649" r:id="rId11"/>
    <p:sldId id="650" r:id="rId12"/>
    <p:sldId id="651" r:id="rId13"/>
  </p:sldIdLst>
  <p:sldSz cx="9144000" cy="6858000" type="screen4x3"/>
  <p:notesSz cx="7102475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CCECFF"/>
    <a:srgbClr val="99FF99"/>
    <a:srgbClr val="CCFF33"/>
    <a:srgbClr val="FFFFFF"/>
    <a:srgbClr val="FF99CC"/>
    <a:srgbClr val="FFCCCC"/>
    <a:srgbClr val="083763"/>
    <a:srgbClr val="00206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944" autoAdjust="0"/>
    <p:restoredTop sz="97331" autoAdjust="0"/>
  </p:normalViewPr>
  <p:slideViewPr>
    <p:cSldViewPr>
      <p:cViewPr varScale="1">
        <p:scale>
          <a:sx n="86" d="100"/>
          <a:sy n="86" d="100"/>
        </p:scale>
        <p:origin x="-9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730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0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r">
              <a:defRPr sz="1200"/>
            </a:lvl1pPr>
          </a:lstStyle>
          <a:p>
            <a:fld id="{FB300EBF-35BF-4393-A6F9-0F8183867143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8" tIns="47389" rIns="94778" bIns="473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4778" tIns="47389" rIns="94778" bIns="473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7739" cy="511730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0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1AF7CFF8-FCC1-4FAE-B5DB-FCA2534D9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083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912" indent="-30958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326" indent="-24766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657" indent="-24766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987" indent="-24766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4318" indent="-2476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648" indent="-2476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979" indent="-2476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10309" indent="-2476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E3E13C-773B-483A-843D-31C53D10743A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39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D64BB-D345-4277-8427-210601912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2679366"/>
      </p:ext>
    </p:extLst>
  </p:cSld>
  <p:clrMapOvr>
    <a:masterClrMapping/>
  </p:clrMapOvr>
  <p:transition spd="med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 smtClean="0"/>
              <a:pPr>
                <a:defRPr/>
              </a:pPr>
              <a:t>13/02/2017</a:t>
            </a:fld>
            <a:endParaRPr lang="fr-CA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 групповой работы на уроке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Особенности групповой работы</a:t>
            </a:r>
          </a:p>
        </p:txBody>
      </p:sp>
    </p:spTree>
    <p:extLst>
      <p:ext uri="{BB962C8B-B14F-4D97-AF65-F5344CB8AC3E}">
        <p14:creationId xmlns:p14="http://schemas.microsoft.com/office/powerpoint/2010/main" xmlns="" val="326499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ПРИНЦИПЫ КСО: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8229600" cy="452596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Завершённость, или ориентация на  высшие конечные результаты. 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2. Непрерывная и безотлагательная передача полученных знаний друг другу. 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3. Сотрудничество и взаимопомощь между учениками.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4. Разнообразие тем и заданий.</a:t>
            </a:r>
            <a:r>
              <a:rPr lang="ru-RU" sz="2400" dirty="0" smtClean="0"/>
              <a:t> 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5. </a:t>
            </a:r>
            <a:r>
              <a:rPr lang="ru-RU" sz="2400" dirty="0" err="1" smtClean="0">
                <a:solidFill>
                  <a:srgbClr val="000000"/>
                </a:solidFill>
              </a:rPr>
              <a:t>Разноуровневость</a:t>
            </a:r>
            <a:r>
              <a:rPr lang="ru-RU" sz="2400" dirty="0" smtClean="0">
                <a:solidFill>
                  <a:srgbClr val="000000"/>
                </a:solidFill>
              </a:rPr>
              <a:t> (</a:t>
            </a:r>
            <a:r>
              <a:rPr lang="ru-RU" sz="2400" dirty="0" err="1" smtClean="0">
                <a:solidFill>
                  <a:srgbClr val="000000"/>
                </a:solidFill>
              </a:rPr>
              <a:t>разновозрастность</a:t>
            </a:r>
            <a:r>
              <a:rPr lang="ru-RU" sz="2400" dirty="0" smtClean="0">
                <a:solidFill>
                  <a:srgbClr val="000000"/>
                </a:solidFill>
              </a:rPr>
              <a:t>) участников педагогического процесса.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6. Обучение по способностям </a:t>
            </a:r>
            <a:r>
              <a:rPr lang="ru-RU" sz="2400" dirty="0">
                <a:solidFill>
                  <a:srgbClr val="000000"/>
                </a:solidFill>
              </a:rPr>
              <a:t>индивида.</a:t>
            </a:r>
          </a:p>
          <a:p>
            <a:pPr>
              <a:buFontTx/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52724134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G1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149725"/>
            <a:ext cx="23637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1143000" y="5638800"/>
            <a:ext cx="7162800" cy="9588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/>
                <a:cs typeface="Times New Roman"/>
              </a:rPr>
              <a:t>Преимущества КСО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292725" y="333375"/>
            <a:ext cx="3671888" cy="3600450"/>
          </a:xfrm>
          <a:prstGeom prst="cloudCallout">
            <a:avLst>
              <a:gd name="adj1" fmla="val -53199"/>
              <a:gd name="adj2" fmla="val 56657"/>
            </a:avLst>
          </a:prstGeom>
          <a:solidFill>
            <a:schemeClr val="accent2">
              <a:lumMod val="20000"/>
              <a:lumOff val="80000"/>
              <a:alpha val="78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0000"/>
                </a:solidFill>
                <a:latin typeface="Tahoma" pitchFamily="34" charset="0"/>
              </a:rPr>
              <a:t>Привычная функция учителя-рассказчика и основного носителя знаний заменяется консультационной и организационной функцией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 flipH="1">
            <a:off x="323850" y="404813"/>
            <a:ext cx="3600450" cy="3744912"/>
          </a:xfrm>
          <a:prstGeom prst="cloudCallout">
            <a:avLst>
              <a:gd name="adj1" fmla="val -53838"/>
              <a:gd name="adj2" fmla="val 46139"/>
            </a:avLst>
          </a:prstGeom>
          <a:solidFill>
            <a:schemeClr val="accent2">
              <a:lumMod val="20000"/>
              <a:lumOff val="80000"/>
              <a:alpha val="78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ru-RU" b="1">
                <a:latin typeface="Tahoma" pitchFamily="34" charset="0"/>
              </a:rPr>
              <a:t>Высвобождение</a:t>
            </a:r>
          </a:p>
          <a:p>
            <a:pPr algn="ctr" eaLnBrk="0" hangingPunct="0">
              <a:defRPr/>
            </a:pPr>
            <a:r>
              <a:rPr lang="ru-RU" b="1">
                <a:latin typeface="Tahoma" pitchFamily="34" charset="0"/>
              </a:rPr>
              <a:t>учителя от значительной доли</a:t>
            </a:r>
          </a:p>
          <a:p>
            <a:pPr algn="ctr" eaLnBrk="0" hangingPunct="0">
              <a:defRPr/>
            </a:pPr>
            <a:r>
              <a:rPr lang="ru-RU" b="1">
                <a:latin typeface="Tahoma" pitchFamily="34" charset="0"/>
              </a:rPr>
              <a:t>фронтальной работы с классом и увеличение времени на индивидуальную помощь</a:t>
            </a:r>
          </a:p>
        </p:txBody>
      </p:sp>
    </p:spTree>
    <p:extLst>
      <p:ext uri="{BB962C8B-B14F-4D97-AF65-F5344CB8AC3E}">
        <p14:creationId xmlns:p14="http://schemas.microsoft.com/office/powerpoint/2010/main" xmlns="" val="111045725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СПАСИБО!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12</a:t>
            </a:fld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93583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Активное обучение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свобода и активность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оригинальность и творческий подход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открытие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критическое мышление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общение и совместная работа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действия соответственно ситуации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жизненные задачи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zh-CN" sz="2800" dirty="0" smtClean="0">
                <a:latin typeface="Times New Roman" pitchFamily="18" charset="0"/>
                <a:cs typeface="Times New Roman" pitchFamily="18" charset="0"/>
              </a:rPr>
              <a:t>оценка своей работы и других</a:t>
            </a:r>
            <a:r>
              <a:rPr lang="et-EE" altLang="zh-CN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08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 rot="5400000">
            <a:off x="-2304107" y="3248968"/>
            <a:ext cx="6408440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ГРУППОВАЯ РАБОТА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2656"/>
            <a:ext cx="4800600" cy="626499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 dirty="0" smtClean="0"/>
              <a:t>Генерация 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Радость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Упражнения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Поиск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Противоречия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Опыт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Воодушевление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Активность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Ясность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Результат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Актуальность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Ближайшее развитие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Отношение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Творчество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Анализ</a:t>
            </a:r>
          </a:p>
          <a:p>
            <a:pPr>
              <a:lnSpc>
                <a:spcPct val="90000"/>
              </a:lnSpc>
            </a:pPr>
            <a:endParaRPr lang="ru-RU" sz="2600" dirty="0" smtClean="0"/>
          </a:p>
          <a:p>
            <a:pPr>
              <a:lnSpc>
                <a:spcPct val="90000"/>
              </a:lnSpc>
            </a:pPr>
            <a:endParaRPr lang="ru-RU" sz="26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100" name="AutoShape 4" descr="miphy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AutoShape 5" descr="miphy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AutoShape 6" descr="miphy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819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Чему учит групповая работа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4162425" cy="4924425"/>
          </a:xfrm>
        </p:spPr>
        <p:txBody>
          <a:bodyPr/>
          <a:lstStyle/>
          <a:p>
            <a:r>
              <a:rPr lang="ru-RU" sz="2600" dirty="0" smtClean="0"/>
              <a:t>Сотрудничать</a:t>
            </a:r>
          </a:p>
          <a:p>
            <a:r>
              <a:rPr lang="ru-RU" sz="2600" dirty="0" smtClean="0"/>
              <a:t>Ставить вопросы</a:t>
            </a:r>
          </a:p>
          <a:p>
            <a:r>
              <a:rPr lang="ru-RU" sz="2600" dirty="0" smtClean="0"/>
              <a:t>Решать проблемы</a:t>
            </a:r>
          </a:p>
          <a:p>
            <a:r>
              <a:rPr lang="ru-RU" sz="2600" dirty="0" smtClean="0"/>
              <a:t>Договариваться</a:t>
            </a:r>
          </a:p>
          <a:p>
            <a:r>
              <a:rPr lang="ru-RU" sz="2600" dirty="0" smtClean="0"/>
              <a:t>Распределять роли и ответственность</a:t>
            </a:r>
          </a:p>
          <a:p>
            <a:r>
              <a:rPr lang="ru-RU" sz="2600" dirty="0" smtClean="0"/>
              <a:t>Слушать других</a:t>
            </a:r>
          </a:p>
          <a:p>
            <a:r>
              <a:rPr lang="ru-RU" sz="2600" dirty="0" smtClean="0"/>
              <a:t>Убеждать других</a:t>
            </a:r>
          </a:p>
          <a:p>
            <a:r>
              <a:rPr lang="ru-RU" sz="2600" dirty="0" smtClean="0"/>
              <a:t>Отвечать за себя</a:t>
            </a:r>
          </a:p>
          <a:p>
            <a:endParaRPr lang="ru-RU" sz="2600" dirty="0" smtClean="0"/>
          </a:p>
          <a:p>
            <a:endParaRPr lang="ru-RU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32526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Виды групповой работы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28775"/>
            <a:ext cx="7772400" cy="4530725"/>
          </a:xfrm>
        </p:spPr>
        <p:txBody>
          <a:bodyPr/>
          <a:lstStyle/>
          <a:p>
            <a:r>
              <a:rPr lang="ru-RU" altLang="zh-CN" dirty="0" smtClean="0"/>
              <a:t>Работа в парах </a:t>
            </a:r>
          </a:p>
          <a:p>
            <a:r>
              <a:rPr lang="ru-RU" altLang="zh-CN" dirty="0" smtClean="0"/>
              <a:t>Мозговой штурм</a:t>
            </a:r>
          </a:p>
          <a:p>
            <a:r>
              <a:rPr lang="ru-RU" altLang="zh-CN" dirty="0" smtClean="0"/>
              <a:t>И</a:t>
            </a:r>
            <a:r>
              <a:rPr lang="et-EE" altLang="zh-CN" dirty="0" smtClean="0"/>
              <a:t>гр</a:t>
            </a:r>
            <a:r>
              <a:rPr lang="ru-RU" altLang="zh-CN" dirty="0" smtClean="0"/>
              <a:t>а</a:t>
            </a:r>
            <a:r>
              <a:rPr lang="et-EE" altLang="zh-CN" dirty="0" smtClean="0"/>
              <a:t> «Продолжи»</a:t>
            </a:r>
            <a:endParaRPr lang="ru-RU" altLang="zh-CN" dirty="0" smtClean="0"/>
          </a:p>
          <a:p>
            <a:r>
              <a:rPr lang="ru-RU" altLang="zh-CN" dirty="0" smtClean="0"/>
              <a:t>Снежный ком</a:t>
            </a:r>
          </a:p>
          <a:p>
            <a:r>
              <a:rPr lang="et-EE" altLang="zh-CN" dirty="0" smtClean="0"/>
              <a:t>Мозаичная группа</a:t>
            </a:r>
            <a:r>
              <a:rPr lang="ru-RU" altLang="zh-CN" dirty="0" smtClean="0"/>
              <a:t> и др.</a:t>
            </a:r>
            <a:r>
              <a:rPr lang="et-EE" altLang="zh-CN" dirty="0" smtClean="0"/>
              <a:t> </a:t>
            </a:r>
            <a:endParaRPr lang="ru-RU" altLang="zh-CN" dirty="0" smtClean="0"/>
          </a:p>
          <a:p>
            <a:endParaRPr lang="ru-RU" altLang="zh-C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04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700808"/>
            <a:ext cx="6696744" cy="2088232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абота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группах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должна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быть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технологичной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...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4032250" cy="46085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789172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Педагогические технологии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pPr algn="ctr" eaLnBrk="1" hangingPunct="1"/>
            <a:r>
              <a:rPr lang="ru-RU" sz="3600" dirty="0" smtClean="0">
                <a:solidFill>
                  <a:srgbClr val="7030A0"/>
                </a:solidFill>
              </a:rPr>
              <a:t>Коллективный способ обучения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(КСО)</a:t>
            </a:r>
          </a:p>
        </p:txBody>
      </p:sp>
    </p:spTree>
    <p:extLst>
      <p:ext uri="{BB962C8B-B14F-4D97-AF65-F5344CB8AC3E}">
        <p14:creationId xmlns:p14="http://schemas.microsoft.com/office/powerpoint/2010/main" xmlns="" val="4067970949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648"/>
            <a:ext cx="8229600" cy="387052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Организационная структура учебного процесса и стадии её развития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692150"/>
          <a:ext cx="8207376" cy="5919788"/>
        </p:xfrm>
        <a:graphic>
          <a:graphicData uri="http://schemas.openxmlformats.org/drawingml/2006/table">
            <a:tbl>
              <a:tblPr/>
              <a:tblGrid>
                <a:gridCol w="2313593"/>
                <a:gridCol w="2946118"/>
                <a:gridCol w="2947665"/>
              </a:tblGrid>
              <a:tr h="579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 общения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Организационная форма обучения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Способ обучения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1066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Опосредованное общение через письменную речь (один человек)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Индивидуально-обособленная самостоятельная работа с источником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Индивидуально - самостоятельный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359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Общение в паре (два человека)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Индивидуально -парная (один учит другого)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Индивидуальный способ обучения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  (ИСО)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– до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XVI-XVII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в. включает две формы: парную и индивидуальную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603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Групповое общение (три и более человека)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Групповая ( один одновременно учит многих)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Групповой способ обучения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 (ГСО)-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XVII-XX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вв. включает три формы: групповую, парную и индивидуальную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31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Общение в парах сменного состава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Коллективная (каждый учит каждого)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Коллективный способ обучения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 (КСО)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включает все четыре формы: коллективную, групповую, парную и индивидуальную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247213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68760"/>
            <a:ext cx="7924800" cy="391284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3600" b="1" i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Коллективным способом обучения (КСО)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smtClean="0"/>
              <a:t>является такая его организация, при которой обучение осуществляется путём общения в динамических или вариационных парах, когда каждый учит каждого.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72896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8926</TotalTime>
  <Words>368</Words>
  <Application>Microsoft Office PowerPoint</Application>
  <PresentationFormat>Экран (4:3)</PresentationFormat>
  <Paragraphs>84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 'День открытых дверей'</vt:lpstr>
      <vt:lpstr>Метод групповой работы на уроке</vt:lpstr>
      <vt:lpstr>Активное обучение</vt:lpstr>
      <vt:lpstr>Слайд 3</vt:lpstr>
      <vt:lpstr>Чему учит групповая работа?</vt:lpstr>
      <vt:lpstr>Виды групповой работы</vt:lpstr>
      <vt:lpstr>Работа в группах должна быть технологичной... </vt:lpstr>
      <vt:lpstr>Педагогические технологии </vt:lpstr>
      <vt:lpstr>Организационная структура учебного процесса и стадии её развития</vt:lpstr>
      <vt:lpstr>Слайд 9</vt:lpstr>
      <vt:lpstr>ПРИНЦИПЫ КСО:</vt:lpstr>
      <vt:lpstr>Слайд 11</vt:lpstr>
      <vt:lpstr>Слайд 12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ppsworld.ru</dc:creator>
  <cp:lastModifiedBy>iMac101</cp:lastModifiedBy>
  <cp:revision>681</cp:revision>
  <cp:lastPrinted>2016-08-22T09:41:40Z</cp:lastPrinted>
  <dcterms:created xsi:type="dcterms:W3CDTF">2013-05-07T09:53:16Z</dcterms:created>
  <dcterms:modified xsi:type="dcterms:W3CDTF">2017-02-13T10:43:22Z</dcterms:modified>
</cp:coreProperties>
</file>